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5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79" r:id="rId5"/>
    <p:sldId id="260" r:id="rId6"/>
    <p:sldId id="284" r:id="rId7"/>
    <p:sldId id="264" r:id="rId8"/>
    <p:sldId id="259" r:id="rId9"/>
    <p:sldId id="258" r:id="rId10"/>
    <p:sldId id="262" r:id="rId11"/>
    <p:sldId id="281" r:id="rId12"/>
    <p:sldId id="263" r:id="rId13"/>
    <p:sldId id="285" r:id="rId14"/>
    <p:sldId id="266" r:id="rId15"/>
    <p:sldId id="267" r:id="rId16"/>
    <p:sldId id="268" r:id="rId17"/>
    <p:sldId id="282" r:id="rId18"/>
    <p:sldId id="27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0F2DDE-FC1F-41F9-93D4-824CC940CD39}">
          <p14:sldIdLst>
            <p14:sldId id="256"/>
            <p14:sldId id="257"/>
            <p14:sldId id="279"/>
            <p14:sldId id="260"/>
            <p14:sldId id="284"/>
            <p14:sldId id="264"/>
            <p14:sldId id="259"/>
            <p14:sldId id="258"/>
            <p14:sldId id="262"/>
            <p14:sldId id="281"/>
            <p14:sldId id="263"/>
            <p14:sldId id="285"/>
            <p14:sldId id="266"/>
            <p14:sldId id="267"/>
            <p14:sldId id="268"/>
            <p14:sldId id="282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수현" initials="지" lastIdx="2" clrIdx="0">
    <p:extLst>
      <p:ext uri="{19B8F6BF-5375-455C-9EA6-DF929625EA0E}">
        <p15:presenceInfo xmlns:p15="http://schemas.microsoft.com/office/powerpoint/2012/main" userId="지수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44" d="100"/>
          <a:sy n="44" d="100"/>
        </p:scale>
        <p:origin x="6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6C1379-F1AB-48AB-B9F7-C860A1D3F1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E42403-1495-479E-8120-B5F3FEF78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6156-9563-45B3-92CB-1E37957AFD36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83980-B4F3-445E-B37E-3526E40E3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5144B-A426-4BE7-B606-E902735CC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2C76-E30B-4878-961F-3D8E221CD2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9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2) </a:t>
            </a:r>
            <a:r>
              <a:rPr lang="ko-KR" altLang="en-US"/>
              <a:t>구성 계획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80D-268D-4E5D-A4BC-3F2C6CE861CA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8880-6343-4415-8E86-D4680F9D5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7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79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2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0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3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4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9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1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8880-6343-4415-8E86-D4680F9D5C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5BEA092-B6E7-4E30-B063-E2A1EC6AD2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E5439B36-1CB6-492A-868A-D419807A4B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A47CA005-DDE3-4EC8-A7C1-6695524679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53225" y="1300163"/>
            <a:ext cx="2390643" cy="2228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CC5B36C-24FF-4E23-B331-AFC78DAB6B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3225" y="4269044"/>
            <a:ext cx="2390643" cy="2388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6">
            <a:extLst>
              <a:ext uri="{FF2B5EF4-FFF2-40B4-BE49-F238E27FC236}">
                <a16:creationId xmlns:a16="http://schemas.microsoft.com/office/drawing/2014/main" id="{764B423B-FBB7-464E-B816-D2F6826116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3338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CA4044CF-DBAF-48EB-9E63-E06256636E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43338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6">
            <a:extLst>
              <a:ext uri="{FF2B5EF4-FFF2-40B4-BE49-F238E27FC236}">
                <a16:creationId xmlns:a16="http://schemas.microsoft.com/office/drawing/2014/main" id="{2352F8BC-6420-4B32-8698-6C06F96759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34589" y="1300163"/>
            <a:ext cx="1395411" cy="2228850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21BE0CE6-61D0-481D-B123-E80841194E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70307" y="4269044"/>
            <a:ext cx="1395411" cy="2388932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F324B42-0492-4F8E-8597-43C52510D4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00" y="88452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2BE1BAF1-172E-4563-85AC-1844C4ECCD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3225" y="904493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5D5A0-D1E9-460E-BA24-94C76592DF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00" y="3793332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98E4D8C1-75E6-4F6F-9692-B900B8C670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3225" y="3787649"/>
            <a:ext cx="1757362" cy="385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42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6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6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CAC1-D5E7-4048-92F1-9277CC503F3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5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607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4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20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E17E-E357-4ECC-B5F1-CB5C121AF5C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6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8812A-8CEA-4EF8-94B9-788748DF200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CA30-5FE6-4BC8-996C-48CCAC88C561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6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EDF3-3B07-46C6-9345-0AE87042BDE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52C3-EE79-487D-A89A-2D0E0810D37C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735F-27C9-424C-9898-D5C2E27ABA73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7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26B01BD-DE9E-4311-8639-EBD650F1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1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E83E-9626-4902-BAC7-445B1C953580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FFB4-B12E-47FC-9DB0-BF087283944B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7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6915-A2FA-4AD3-A723-11ECDAB97626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5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2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C70-9E4D-4A23-B70B-7155410D689D}" type="datetime1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8990E-5209-4C32-896E-AD11DDD3B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3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6EE7-A025-4531-8ECE-14165B793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4933" y="333904"/>
            <a:ext cx="9144000" cy="2387600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기초 설계</a:t>
            </a:r>
            <a:br>
              <a:rPr lang="en-US" altLang="ko-KR" dirty="0"/>
            </a:br>
            <a:r>
              <a:rPr lang="en-US" altLang="ko-KR" dirty="0"/>
              <a:t>- 13</a:t>
            </a:r>
            <a:r>
              <a:rPr lang="ko-KR" altLang="en-US" dirty="0"/>
              <a:t>주차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2482D0-96AE-4E45-ACAC-BDC2870A2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27124"/>
              </p:ext>
            </p:extLst>
          </p:nvPr>
        </p:nvGraphicFramePr>
        <p:xfrm>
          <a:off x="4133446" y="4495461"/>
          <a:ext cx="4466971" cy="199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3676">
                  <a:extLst>
                    <a:ext uri="{9D8B030D-6E8A-4147-A177-3AD203B41FA5}">
                      <a16:colId xmlns:a16="http://schemas.microsoft.com/office/drawing/2014/main" val="2616230830"/>
                    </a:ext>
                  </a:extLst>
                </a:gridCol>
                <a:gridCol w="2233295">
                  <a:extLst>
                    <a:ext uri="{9D8B030D-6E8A-4147-A177-3AD203B41FA5}">
                      <a16:colId xmlns:a16="http://schemas.microsoft.com/office/drawing/2014/main" val="2574324433"/>
                    </a:ext>
                  </a:extLst>
                </a:gridCol>
              </a:tblGrid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정보통신학과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5598335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effectLst/>
                        </a:rPr>
                        <a:t>20180581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8689893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effectLst/>
                        </a:rPr>
                        <a:t>지수현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55509269"/>
                  </a:ext>
                </a:extLst>
              </a:tr>
              <a:tr h="499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effectLst/>
                        </a:rPr>
                        <a:t>제출날짜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effectLst/>
                        </a:rPr>
                        <a:t>2020.06.11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458758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EE40C997-27C1-49B4-AA49-22925FE00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8" y="1527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99199912" descr="EMB000000900b07">
            <a:extLst>
              <a:ext uri="{FF2B5EF4-FFF2-40B4-BE49-F238E27FC236}">
                <a16:creationId xmlns:a16="http://schemas.microsoft.com/office/drawing/2014/main" id="{48AE4AF1-7DE1-49CF-A18E-C5B272A9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07" y="2721504"/>
            <a:ext cx="191293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0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500944" y="951398"/>
            <a:ext cx="537236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uint16_t </a:t>
            </a:r>
            <a:r>
              <a:rPr lang="en-US" altLang="ko-KR" sz="2400" dirty="0" err="1"/>
              <a:t>Dist_cm</a:t>
            </a:r>
            <a:r>
              <a:rPr lang="en-US" altLang="ko-KR" sz="2400" dirty="0"/>
              <a:t>(void)</a:t>
            </a:r>
          </a:p>
          <a:p>
            <a:r>
              <a:rPr lang="en-US" altLang="ko-KR" sz="2400" dirty="0"/>
              <a:t>{</a:t>
            </a:r>
          </a:p>
          <a:p>
            <a:r>
              <a:rPr lang="en-US" altLang="ko-KR" sz="2400" dirty="0"/>
              <a:t>   uint32_t timer = 0;</a:t>
            </a:r>
          </a:p>
          <a:p>
            <a:r>
              <a:rPr lang="en-US" altLang="ko-KR" sz="2400" dirty="0"/>
              <a:t>   uint16_t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0;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delayMicroseconds</a:t>
            </a:r>
            <a:r>
              <a:rPr lang="en-US" altLang="ko-KR" sz="2400" dirty="0"/>
              <a:t>(2);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pin_TRIG,HIGH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delayMicroseconds</a:t>
            </a:r>
            <a:r>
              <a:rPr lang="en-US" altLang="ko-KR" sz="2400" dirty="0"/>
              <a:t>(10);</a:t>
            </a:r>
          </a:p>
          <a:p>
            <a:r>
              <a:rPr lang="en-US" altLang="ko-KR" sz="2400" dirty="0"/>
              <a:t>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timer = </a:t>
            </a:r>
            <a:r>
              <a:rPr lang="en-US" altLang="ko-KR" sz="2400" dirty="0" err="1"/>
              <a:t>pulseIn</a:t>
            </a:r>
            <a:r>
              <a:rPr lang="en-US" altLang="ko-KR" sz="2400" dirty="0"/>
              <a:t>(pin_ECHO,HIGH,24000);</a:t>
            </a:r>
          </a:p>
          <a:p>
            <a:r>
              <a:rPr lang="en-US" altLang="ko-KR" sz="2400" dirty="0"/>
              <a:t>   if(timer == 0)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400;</a:t>
            </a:r>
          </a:p>
          <a:p>
            <a:r>
              <a:rPr lang="en-US" altLang="ko-KR" sz="2400" dirty="0"/>
              <a:t>    else</a:t>
            </a:r>
          </a:p>
          <a:p>
            <a:r>
              <a:rPr lang="en-US" altLang="ko-KR" sz="2400" dirty="0"/>
              <a:t>	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timer*0.034/2;</a:t>
            </a:r>
          </a:p>
          <a:p>
            <a:r>
              <a:rPr lang="en-US" altLang="ko-KR" sz="2400" dirty="0"/>
              <a:t>return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735566" y="766732"/>
            <a:ext cx="507222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</a:t>
            </a:r>
            <a:r>
              <a:rPr lang="en-US" altLang="ko-KR" sz="2200" dirty="0" err="1"/>
              <a:t>Dist_CM</a:t>
            </a:r>
            <a:r>
              <a:rPr lang="en-US" altLang="ko-KR" sz="2200" dirty="0"/>
              <a:t> </a:t>
            </a:r>
            <a:r>
              <a:rPr lang="ko-KR" altLang="en-US" sz="2200" dirty="0"/>
              <a:t>함수 선언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을 </a:t>
            </a:r>
            <a:r>
              <a:rPr lang="en-US" altLang="ko-KR" sz="2200" dirty="0"/>
              <a:t>32</a:t>
            </a:r>
            <a:r>
              <a:rPr lang="ko-KR" altLang="en-US" sz="2200" dirty="0"/>
              <a:t>비트 </a:t>
            </a:r>
            <a:r>
              <a:rPr lang="en-US" altLang="ko-KR" sz="2200" dirty="0"/>
              <a:t>0</a:t>
            </a:r>
            <a:r>
              <a:rPr lang="ko-KR" altLang="en-US" sz="2200" dirty="0"/>
              <a:t>으로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16</a:t>
            </a:r>
            <a:r>
              <a:rPr lang="ko-KR" altLang="en-US" sz="2200" dirty="0"/>
              <a:t>비트를 </a:t>
            </a:r>
            <a:r>
              <a:rPr lang="en-US" altLang="ko-KR" sz="2200" dirty="0"/>
              <a:t>0</a:t>
            </a:r>
            <a:r>
              <a:rPr lang="ko-KR" altLang="en-US" sz="2200" dirty="0"/>
              <a:t>으로 선언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low</a:t>
            </a:r>
            <a:r>
              <a:rPr lang="ko-KR" altLang="en-US" sz="2200" dirty="0"/>
              <a:t> 값으로 출력</a:t>
            </a:r>
            <a:endParaRPr lang="en-US" altLang="ko-KR" sz="2200" dirty="0"/>
          </a:p>
          <a:p>
            <a:r>
              <a:rPr lang="en-US" altLang="ko-KR" sz="2200" dirty="0"/>
              <a:t>// 2us</a:t>
            </a:r>
            <a:r>
              <a:rPr lang="ko-KR" altLang="en-US" sz="2200" dirty="0"/>
              <a:t>동안 지연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high</a:t>
            </a:r>
            <a:r>
              <a:rPr lang="ko-KR" altLang="en-US" sz="2200" dirty="0"/>
              <a:t>로 출력</a:t>
            </a:r>
            <a:endParaRPr lang="en-US" altLang="ko-KR" sz="2200" dirty="0"/>
          </a:p>
          <a:p>
            <a:r>
              <a:rPr lang="en-US" altLang="ko-KR" sz="2200" dirty="0"/>
              <a:t>// 10us </a:t>
            </a:r>
            <a:r>
              <a:rPr lang="ko-KR" altLang="en-US" sz="2200" dirty="0"/>
              <a:t>동안 지연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핀을 </a:t>
            </a:r>
            <a:r>
              <a:rPr lang="en-US" altLang="ko-KR" sz="2200" dirty="0"/>
              <a:t>low</a:t>
            </a:r>
            <a:r>
              <a:rPr lang="ko-KR" altLang="en-US" sz="2200" dirty="0"/>
              <a:t>값으로 출력</a:t>
            </a:r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을 </a:t>
            </a:r>
            <a:r>
              <a:rPr lang="en-US" altLang="ko-KR" sz="2200" dirty="0"/>
              <a:t>2.4</a:t>
            </a:r>
            <a:r>
              <a:rPr lang="ko-KR" altLang="en-US" sz="2200" dirty="0"/>
              <a:t>초 동안 </a:t>
            </a:r>
            <a:r>
              <a:rPr lang="en-US" altLang="ko-KR" sz="2200" dirty="0"/>
              <a:t>high</a:t>
            </a:r>
            <a:r>
              <a:rPr lang="ko-KR" altLang="en-US" sz="2200" dirty="0"/>
              <a:t>인 </a:t>
            </a:r>
            <a:r>
              <a:rPr lang="en-US" altLang="ko-KR" sz="2200" dirty="0"/>
              <a:t>echo</a:t>
            </a:r>
            <a:r>
              <a:rPr lang="ko-KR" altLang="en-US" sz="2200" dirty="0"/>
              <a:t>로 선언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가 </a:t>
            </a:r>
            <a:r>
              <a:rPr lang="en-US" altLang="ko-KR" sz="2200" dirty="0"/>
              <a:t>0</a:t>
            </a:r>
            <a:r>
              <a:rPr lang="ko-KR" altLang="en-US" sz="2200" dirty="0"/>
              <a:t>이라면</a:t>
            </a:r>
            <a:endParaRPr lang="en-US" altLang="ko-KR" sz="2200" dirty="0"/>
          </a:p>
          <a:p>
            <a:r>
              <a:rPr lang="en-US" altLang="ko-KR" sz="2200" dirty="0"/>
              <a:t>//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를 </a:t>
            </a:r>
            <a:r>
              <a:rPr lang="en-US" altLang="ko-KR" sz="2200" dirty="0"/>
              <a:t>400</a:t>
            </a:r>
            <a:r>
              <a:rPr lang="ko-KR" altLang="en-US" sz="2200" dirty="0"/>
              <a:t>으로 선언</a:t>
            </a:r>
            <a:endParaRPr lang="en-US" altLang="ko-KR" sz="2200" dirty="0"/>
          </a:p>
          <a:p>
            <a:r>
              <a:rPr lang="en-US" altLang="ko-KR" sz="2200" dirty="0"/>
              <a:t>// timer</a:t>
            </a:r>
            <a:r>
              <a:rPr lang="ko-KR" altLang="en-US" sz="2200" dirty="0"/>
              <a:t>가 </a:t>
            </a:r>
            <a:r>
              <a:rPr lang="en-US" altLang="ko-KR" sz="2200" dirty="0"/>
              <a:t>0</a:t>
            </a:r>
            <a:r>
              <a:rPr lang="ko-KR" altLang="en-US" sz="2200" dirty="0"/>
              <a:t>이 아니라면</a:t>
            </a:r>
            <a:endParaRPr lang="en-US" altLang="ko-KR" sz="2200" dirty="0"/>
          </a:p>
          <a:p>
            <a:r>
              <a:rPr lang="en-US" altLang="ko-KR" sz="2200" dirty="0"/>
              <a:t>// timer*0.034/2</a:t>
            </a:r>
            <a:r>
              <a:rPr lang="ko-KR" altLang="en-US" sz="2200" dirty="0"/>
              <a:t>을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에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값을 반환</a:t>
            </a:r>
            <a:r>
              <a:rPr lang="en-US" altLang="ko-KR" sz="2200" dirty="0"/>
              <a:t> </a:t>
            </a:r>
            <a:endParaRPr lang="ko-KR" altLang="en-US" sz="2200" dirty="0"/>
          </a:p>
          <a:p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22120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5517766" y="911869"/>
            <a:ext cx="66742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1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목록선택</a:t>
            </a:r>
            <a:r>
              <a:rPr lang="en-US" altLang="ko-KR" dirty="0"/>
              <a:t>_</a:t>
            </a:r>
            <a:r>
              <a:rPr lang="ko-KR" altLang="en-US" dirty="0"/>
              <a:t>블루투스 </a:t>
            </a:r>
            <a:r>
              <a:rPr lang="en-US" altLang="ko-KR" dirty="0"/>
              <a:t>: </a:t>
            </a:r>
            <a:r>
              <a:rPr lang="ko-KR" altLang="en-US" dirty="0"/>
              <a:t>블루투스 연결 가능 목록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블루투스 연결 </a:t>
            </a:r>
            <a:r>
              <a:rPr lang="en-US" altLang="ko-KR" dirty="0"/>
              <a:t>: </a:t>
            </a:r>
            <a:r>
              <a:rPr lang="ko-KR" altLang="en-US" dirty="0"/>
              <a:t>블루투스 연결 상태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버튼</a:t>
            </a:r>
            <a:r>
              <a:rPr lang="en-US" altLang="ko-KR" dirty="0"/>
              <a:t>_</a:t>
            </a:r>
            <a:r>
              <a:rPr lang="ko-KR" altLang="en-US" dirty="0"/>
              <a:t>연결 끊기 </a:t>
            </a:r>
            <a:r>
              <a:rPr lang="en-US" altLang="ko-KR" dirty="0"/>
              <a:t>: </a:t>
            </a:r>
            <a:r>
              <a:rPr lang="ko-KR" altLang="en-US" dirty="0"/>
              <a:t>블루투스 연결 끊기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텍스트 박스</a:t>
            </a:r>
            <a:r>
              <a:rPr lang="en-US" altLang="ko-KR" dirty="0"/>
              <a:t>_</a:t>
            </a:r>
            <a:r>
              <a:rPr lang="ko-KR" altLang="en-US" dirty="0"/>
              <a:t>거리 </a:t>
            </a:r>
            <a:r>
              <a:rPr lang="en-US" altLang="ko-KR" dirty="0"/>
              <a:t>: </a:t>
            </a:r>
            <a:r>
              <a:rPr lang="ko-KR" altLang="en-US" dirty="0"/>
              <a:t>거리 감지 센서에서 감지한</a:t>
            </a:r>
            <a:r>
              <a:rPr lang="en-US" altLang="ko-KR" dirty="0"/>
              <a:t> </a:t>
            </a:r>
            <a:r>
              <a:rPr lang="ko-KR" altLang="en-US" dirty="0"/>
              <a:t>거리 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텍스트박스</a:t>
            </a:r>
            <a:r>
              <a:rPr lang="en-US" altLang="ko-KR" dirty="0"/>
              <a:t>2 : </a:t>
            </a:r>
            <a:r>
              <a:rPr lang="ko-KR" altLang="en-US" dirty="0"/>
              <a:t>단위 작성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수평배치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이미지</a:t>
            </a:r>
            <a:r>
              <a:rPr lang="en-US" altLang="ko-KR" dirty="0"/>
              <a:t>_</a:t>
            </a:r>
            <a:r>
              <a:rPr lang="ko-KR" altLang="en-US" dirty="0"/>
              <a:t>안전운전</a:t>
            </a:r>
            <a:r>
              <a:rPr lang="en-US" altLang="ko-KR" dirty="0"/>
              <a:t>: </a:t>
            </a:r>
            <a:r>
              <a:rPr lang="ko-KR" altLang="en-US" dirty="0"/>
              <a:t>안전운전시 이미지 출력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이미지</a:t>
            </a:r>
            <a:r>
              <a:rPr lang="en-US" altLang="ko-KR" dirty="0"/>
              <a:t>_</a:t>
            </a:r>
            <a:r>
              <a:rPr lang="ko-KR" altLang="en-US" dirty="0"/>
              <a:t>충돌 </a:t>
            </a:r>
            <a:r>
              <a:rPr lang="en-US" altLang="ko-KR" dirty="0"/>
              <a:t>: </a:t>
            </a:r>
            <a:r>
              <a:rPr lang="ko-KR" altLang="en-US" dirty="0"/>
              <a:t>충돌 위험시 이미지 출력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레이블</a:t>
            </a:r>
            <a:r>
              <a:rPr lang="en-US" altLang="ko-KR" dirty="0"/>
              <a:t>_</a:t>
            </a:r>
            <a:r>
              <a:rPr lang="ko-KR" altLang="en-US" dirty="0"/>
              <a:t>수신정보표시 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모니터의 </a:t>
            </a:r>
            <a:endParaRPr lang="en-US" altLang="ko-KR" dirty="0"/>
          </a:p>
          <a:p>
            <a:r>
              <a:rPr lang="ko-KR" altLang="en-US" dirty="0"/>
              <a:t>입력 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1 : </a:t>
            </a:r>
            <a:r>
              <a:rPr lang="ko-KR" altLang="en-US" dirty="0"/>
              <a:t>블루투스 클라이언트의 타이머 작동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블루투스 클라이언트</a:t>
            </a:r>
            <a:r>
              <a:rPr lang="en-US" altLang="ko-KR" dirty="0"/>
              <a:t>1: </a:t>
            </a:r>
            <a:r>
              <a:rPr lang="ko-KR" altLang="en-US" dirty="0"/>
              <a:t>데이터를 송</a:t>
            </a:r>
            <a:r>
              <a:rPr lang="en-US" altLang="ko-KR" dirty="0"/>
              <a:t>/</a:t>
            </a:r>
            <a:r>
              <a:rPr lang="ko-KR" altLang="en-US" dirty="0"/>
              <a:t>수신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알림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연결 여부에 따른 안내 창 출력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E7F79F-BD49-4F21-AB22-16A0CFFD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0237"/>
            <a:ext cx="4679566" cy="53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5756084" y="1082623"/>
            <a:ext cx="4483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2 :  </a:t>
            </a:r>
            <a:r>
              <a:rPr lang="ko-KR" altLang="en-US" dirty="0"/>
              <a:t>블루투스 연결여부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소리</a:t>
            </a:r>
            <a:r>
              <a:rPr lang="en-US" altLang="ko-KR" dirty="0"/>
              <a:t>_</a:t>
            </a:r>
            <a:r>
              <a:rPr lang="ko-KR" altLang="en-US" dirty="0"/>
              <a:t>편안한 </a:t>
            </a:r>
            <a:r>
              <a:rPr lang="en-US" altLang="ko-KR" dirty="0"/>
              <a:t>: </a:t>
            </a:r>
            <a:r>
              <a:rPr lang="ko-KR" altLang="en-US" dirty="0"/>
              <a:t>평상시 편안한 소리 출력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소리</a:t>
            </a:r>
            <a:r>
              <a:rPr lang="en-US" altLang="ko-KR" dirty="0"/>
              <a:t>_</a:t>
            </a:r>
            <a:r>
              <a:rPr lang="ko-KR" altLang="en-US" dirty="0"/>
              <a:t>경고 </a:t>
            </a:r>
            <a:r>
              <a:rPr lang="en-US" altLang="ko-KR" dirty="0"/>
              <a:t>: </a:t>
            </a:r>
            <a:r>
              <a:rPr lang="ko-KR" altLang="en-US" dirty="0"/>
              <a:t>충돌 위험시 경고 소리 출력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5299E6-E701-46ED-8899-E70A42AB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070867"/>
            <a:ext cx="4338637" cy="55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1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0CB646-C278-4533-B8A4-FB967217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" y="972684"/>
            <a:ext cx="5213577" cy="558527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86AE8B-15CA-4445-B02B-4CF28571A12F}"/>
              </a:ext>
            </a:extLst>
          </p:cNvPr>
          <p:cNvGrpSpPr/>
          <p:nvPr/>
        </p:nvGrpSpPr>
        <p:grpSpPr>
          <a:xfrm>
            <a:off x="5808521" y="1013015"/>
            <a:ext cx="6383479" cy="4387202"/>
            <a:chOff x="5808519" y="909227"/>
            <a:chExt cx="6383479" cy="43872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D2460-9D66-4276-8ADD-34B10CBA87FB}"/>
                </a:ext>
              </a:extLst>
            </p:cNvPr>
            <p:cNvSpPr txBox="1"/>
            <p:nvPr/>
          </p:nvSpPr>
          <p:spPr>
            <a:xfrm>
              <a:off x="5875846" y="4650098"/>
              <a:ext cx="5979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시계</a:t>
              </a:r>
              <a:r>
                <a:rPr lang="en-US" altLang="ko-KR" dirty="0"/>
                <a:t>2 : </a:t>
              </a:r>
              <a:r>
                <a:rPr lang="ko-KR" altLang="en-US" dirty="0"/>
                <a:t>블루투스 클라이언트에서 연결이 되어 있다면 </a:t>
              </a:r>
              <a:endParaRPr lang="en-US" altLang="ko-KR" dirty="0"/>
            </a:p>
            <a:p>
              <a:r>
                <a:rPr lang="ko-KR" altLang="en-US" dirty="0"/>
                <a:t>텍스트</a:t>
              </a:r>
              <a:r>
                <a:rPr lang="en-US" altLang="ko-KR" dirty="0"/>
                <a:t>, </a:t>
              </a:r>
              <a:r>
                <a:rPr lang="ko-KR" altLang="en-US" dirty="0"/>
                <a:t>배경색</a:t>
              </a:r>
              <a:r>
                <a:rPr lang="en-US" altLang="ko-KR" dirty="0"/>
                <a:t>, </a:t>
              </a:r>
              <a:r>
                <a:rPr lang="ko-KR" altLang="en-US" dirty="0"/>
                <a:t>텍스트 색상을 변화하며 연결 여부를 표시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0CD510-2704-4C8C-A177-B3BC87E07B67}"/>
                </a:ext>
              </a:extLst>
            </p:cNvPr>
            <p:cNvSpPr txBox="1"/>
            <p:nvPr/>
          </p:nvSpPr>
          <p:spPr>
            <a:xfrm>
              <a:off x="5875846" y="1514475"/>
              <a:ext cx="6248827" cy="10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선택전에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목록을 선택할</a:t>
              </a:r>
              <a:endParaRPr lang="en-US" altLang="ko-KR" dirty="0"/>
            </a:p>
            <a:p>
              <a:r>
                <a:rPr lang="ko-KR" altLang="en-US" dirty="0"/>
                <a:t>때</a:t>
              </a:r>
              <a:r>
                <a:rPr lang="en-US" altLang="ko-KR" dirty="0"/>
                <a:t>, </a:t>
              </a:r>
              <a:r>
                <a:rPr lang="ko-KR" altLang="en-US" dirty="0"/>
                <a:t>블루투스가 활성화 되어 있지 않으면 </a:t>
              </a:r>
              <a:r>
                <a:rPr lang="en-US" altLang="ko-KR" dirty="0"/>
                <a:t>“</a:t>
              </a:r>
              <a:r>
                <a:rPr lang="ko-KR" altLang="en-US" dirty="0"/>
                <a:t>스마트폰의 </a:t>
              </a:r>
              <a:r>
                <a:rPr lang="ko-KR" altLang="en-US" dirty="0" err="1"/>
                <a:t>블루투</a:t>
              </a:r>
              <a:endParaRPr lang="en-US" altLang="ko-KR" dirty="0"/>
            </a:p>
            <a:p>
              <a:r>
                <a:rPr lang="ko-KR" altLang="en-US" dirty="0" err="1"/>
                <a:t>스를</a:t>
              </a:r>
              <a:r>
                <a:rPr lang="ko-KR" altLang="en-US" dirty="0"/>
                <a:t> 활성화시키세요</a:t>
              </a:r>
              <a:r>
                <a:rPr lang="en-US" altLang="ko-KR" dirty="0"/>
                <a:t>.”</a:t>
              </a:r>
              <a:r>
                <a:rPr lang="ko-KR" altLang="en-US" dirty="0"/>
                <a:t>라는 </a:t>
              </a:r>
              <a:r>
                <a:rPr lang="ko-KR" altLang="en-US" dirty="0" err="1"/>
                <a:t>경고창</a:t>
              </a:r>
              <a:r>
                <a:rPr lang="ko-KR" altLang="en-US" dirty="0"/>
                <a:t> 보이기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513916-1A39-4115-8375-50FC8F2B76CC}"/>
                </a:ext>
              </a:extLst>
            </p:cNvPr>
            <p:cNvSpPr txBox="1"/>
            <p:nvPr/>
          </p:nvSpPr>
          <p:spPr>
            <a:xfrm>
              <a:off x="5808519" y="2743387"/>
              <a:ext cx="6383479" cy="10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목록선택</a:t>
              </a:r>
              <a:r>
                <a:rPr lang="en-US" altLang="ko-KR" dirty="0"/>
                <a:t>_</a:t>
              </a:r>
              <a:r>
                <a:rPr lang="ko-KR" altLang="en-US" dirty="0"/>
                <a:t>블루투스 선택 후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블루투스를 선택하면 선택된</a:t>
              </a:r>
              <a:endParaRPr lang="en-US" altLang="ko-KR" dirty="0"/>
            </a:p>
            <a:p>
              <a:r>
                <a:rPr lang="ko-KR" altLang="en-US" dirty="0"/>
                <a:t>항목과 연결가능 텍스트 창이 열리고</a:t>
              </a:r>
              <a:r>
                <a:rPr lang="en-US" altLang="ko-KR" dirty="0"/>
                <a:t>, </a:t>
              </a:r>
              <a:r>
                <a:rPr lang="ko-KR" altLang="en-US" dirty="0"/>
                <a:t>선택된 블루투스 기기에</a:t>
              </a:r>
              <a:endParaRPr lang="en-US" altLang="ko-KR" dirty="0"/>
            </a:p>
            <a:p>
              <a:r>
                <a:rPr lang="ko-KR" altLang="en-US" dirty="0"/>
                <a:t>연결을 시도한다</a:t>
              </a:r>
              <a:r>
                <a:rPr lang="en-US" altLang="ko-KR" dirty="0"/>
                <a:t>. </a:t>
              </a:r>
              <a:r>
                <a:rPr lang="ko-KR" altLang="en-US" dirty="0"/>
                <a:t>그 후 </a:t>
              </a:r>
              <a:r>
                <a:rPr lang="en-US" altLang="ko-KR" dirty="0"/>
                <a:t>“</a:t>
              </a:r>
              <a:r>
                <a:rPr lang="ko-KR" altLang="en-US" dirty="0"/>
                <a:t>연결이 되었습니다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텍스트 창 출력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F61D7C-16F9-4A0B-8EF6-07C0E674F75D}"/>
                </a:ext>
              </a:extLst>
            </p:cNvPr>
            <p:cNvSpPr txBox="1"/>
            <p:nvPr/>
          </p:nvSpPr>
          <p:spPr>
            <a:xfrm>
              <a:off x="5865554" y="909227"/>
              <a:ext cx="529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</a:t>
              </a:r>
              <a:r>
                <a:rPr lang="ko-KR" altLang="en-US" dirty="0"/>
                <a:t>   전역변수 만들기 </a:t>
              </a:r>
              <a:r>
                <a:rPr lang="en-US" altLang="ko-KR" dirty="0"/>
                <a:t>: </a:t>
              </a:r>
              <a:r>
                <a:rPr lang="ko-KR" altLang="en-US" dirty="0"/>
                <a:t>초음파거리 초기값 </a:t>
              </a:r>
              <a:r>
                <a:rPr lang="en-US" altLang="ko-KR" dirty="0"/>
                <a:t>0</a:t>
              </a:r>
              <a:r>
                <a:rPr lang="ko-KR" altLang="en-US" dirty="0"/>
                <a:t>으로 선언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BC6E8C-BD93-4A85-912A-D3A12405E2E7}"/>
                </a:ext>
              </a:extLst>
            </p:cNvPr>
            <p:cNvSpPr txBox="1"/>
            <p:nvPr/>
          </p:nvSpPr>
          <p:spPr>
            <a:xfrm>
              <a:off x="5875846" y="4012648"/>
              <a:ext cx="4265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  </a:t>
              </a:r>
              <a:r>
                <a:rPr lang="ko-KR" altLang="en-US" dirty="0"/>
                <a:t>버튼</a:t>
              </a:r>
              <a:r>
                <a:rPr lang="en-US" altLang="ko-KR" dirty="0"/>
                <a:t>_</a:t>
              </a:r>
              <a:r>
                <a:rPr lang="ko-KR" altLang="en-US" dirty="0" err="1"/>
                <a:t>연결끊기</a:t>
              </a:r>
              <a:r>
                <a:rPr lang="ko-KR" altLang="en-US" dirty="0"/>
                <a:t> </a:t>
              </a:r>
              <a:r>
                <a:rPr lang="en-US" altLang="ko-KR" dirty="0"/>
                <a:t>: </a:t>
              </a:r>
              <a:r>
                <a:rPr lang="ko-KR" altLang="en-US" dirty="0" err="1"/>
                <a:t>연결끊기</a:t>
              </a:r>
              <a:r>
                <a:rPr lang="ko-KR" altLang="en-US" dirty="0"/>
                <a:t> 함수를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45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98307-8C60-4F2D-B5C1-952F88D23428}"/>
              </a:ext>
            </a:extLst>
          </p:cNvPr>
          <p:cNvSpPr txBox="1"/>
          <p:nvPr/>
        </p:nvSpPr>
        <p:spPr>
          <a:xfrm>
            <a:off x="6096000" y="1222379"/>
            <a:ext cx="60981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시계</a:t>
            </a:r>
            <a:r>
              <a:rPr lang="en-US" altLang="ko-KR" dirty="0"/>
              <a:t>1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블루투스 클라이언트</a:t>
            </a:r>
            <a:r>
              <a:rPr lang="en-US" altLang="ko-KR" dirty="0"/>
              <a:t>1</a:t>
            </a:r>
            <a:r>
              <a:rPr lang="ko-KR" altLang="en-US" dirty="0"/>
              <a:t>이 연결되었을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클라이언트에서 바이트를 가져온다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0</a:t>
            </a:r>
            <a:r>
              <a:rPr lang="ko-KR" altLang="en-US" dirty="0"/>
              <a:t>보다 크다면 전역변수에 값을 선언하고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텍스트 박스에 초음파거리를 지정한다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중에서 만약 </a:t>
            </a:r>
            <a:r>
              <a:rPr lang="en-US" altLang="ko-KR" dirty="0"/>
              <a:t>10</a:t>
            </a:r>
            <a:r>
              <a:rPr lang="ko-KR" altLang="en-US" dirty="0"/>
              <a:t>보다 크다면 안전운전 이미지를 보이게</a:t>
            </a:r>
            <a:endParaRPr lang="en-US" altLang="ko-KR" dirty="0"/>
          </a:p>
          <a:p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충돌 이미지는 보이게 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편안한 소리는 재생하고</a:t>
            </a:r>
            <a:r>
              <a:rPr lang="en-US" altLang="ko-KR" dirty="0"/>
              <a:t> </a:t>
            </a:r>
            <a:r>
              <a:rPr lang="ko-KR" altLang="en-US" dirty="0"/>
              <a:t>경고 소리는 정지한다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중에서 만약 </a:t>
            </a:r>
            <a:r>
              <a:rPr lang="en-US" altLang="ko-KR" dirty="0"/>
              <a:t>10</a:t>
            </a:r>
            <a:r>
              <a:rPr lang="ko-KR" altLang="en-US" dirty="0"/>
              <a:t>보다 작다면 안전운전 이미지를 안 보이게</a:t>
            </a:r>
            <a:endParaRPr lang="en-US" altLang="ko-KR" dirty="0"/>
          </a:p>
          <a:p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충돌 이미지는 보이게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편안한 소리는 정지하고</a:t>
            </a:r>
            <a:r>
              <a:rPr lang="en-US" altLang="ko-KR" dirty="0"/>
              <a:t> </a:t>
            </a:r>
            <a:r>
              <a:rPr lang="ko-KR" altLang="en-US" dirty="0"/>
              <a:t>경고 소리는 재생한다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3BCD3B-E15D-46CF-876D-D563A5C9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222379"/>
            <a:ext cx="5953125" cy="53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2ECB-3F94-42C9-9FD4-060B53FACE7C}"/>
              </a:ext>
            </a:extLst>
          </p:cNvPr>
          <p:cNvSpPr txBox="1"/>
          <p:nvPr/>
        </p:nvSpPr>
        <p:spPr>
          <a:xfrm>
            <a:off x="7038972" y="107086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BB6B21-C2DC-456A-8383-85FAD913CDA6}"/>
              </a:ext>
            </a:extLst>
          </p:cNvPr>
          <p:cNvGrpSpPr/>
          <p:nvPr/>
        </p:nvGrpSpPr>
        <p:grpSpPr>
          <a:xfrm>
            <a:off x="5601882" y="1114424"/>
            <a:ext cx="6626238" cy="2308324"/>
            <a:chOff x="5470643" y="929758"/>
            <a:chExt cx="6626238" cy="23083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3C23E-50A6-4191-AEF2-E08D4F334539}"/>
                </a:ext>
              </a:extLst>
            </p:cNvPr>
            <p:cNvSpPr txBox="1"/>
            <p:nvPr/>
          </p:nvSpPr>
          <p:spPr>
            <a:xfrm>
              <a:off x="5470643" y="929758"/>
              <a:ext cx="662623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Screen1 </a:t>
              </a:r>
              <a:r>
                <a:rPr lang="ko-KR" altLang="en-US" dirty="0"/>
                <a:t>오류 발생 시 </a:t>
              </a:r>
              <a:r>
                <a:rPr lang="en-US" altLang="ko-KR" dirty="0"/>
                <a:t>: </a:t>
              </a:r>
            </a:p>
            <a:p>
              <a:r>
                <a:rPr lang="ko-KR" altLang="en-US" dirty="0"/>
                <a:t>오류가 발생시 화면에 오류번호</a:t>
              </a:r>
              <a:r>
                <a:rPr lang="en-US" altLang="ko-KR" dirty="0"/>
                <a:t>, </a:t>
              </a:r>
              <a:r>
                <a:rPr lang="ko-KR" altLang="en-US" dirty="0"/>
                <a:t>함수이름</a:t>
              </a:r>
              <a:r>
                <a:rPr lang="en-US" altLang="ko-KR" dirty="0"/>
                <a:t>, </a:t>
              </a:r>
              <a:r>
                <a:rPr lang="ko-KR" altLang="en-US" dirty="0"/>
                <a:t>메시지 출력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516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상대방이 연결을 끊겼습니다</a:t>
              </a:r>
              <a:r>
                <a:rPr lang="en-US" altLang="ko-KR" dirty="0"/>
                <a:t>.” </a:t>
              </a:r>
              <a:r>
                <a:rPr lang="ko-KR" altLang="en-US" dirty="0"/>
                <a:t>창을</a:t>
              </a:r>
              <a:endParaRPr lang="en-US" altLang="ko-KR" dirty="0"/>
            </a:p>
            <a:p>
              <a:r>
                <a:rPr lang="ko-KR" altLang="en-US" dirty="0"/>
                <a:t>내보내고 연결을 끊는다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r>
                <a:rPr lang="ko-KR" altLang="en-US" dirty="0"/>
                <a:t>만약 오류번호가 </a:t>
              </a:r>
              <a:r>
                <a:rPr lang="en-US" altLang="ko-KR" dirty="0"/>
                <a:t>507</a:t>
              </a:r>
              <a:r>
                <a:rPr lang="ko-KR" altLang="en-US" dirty="0"/>
                <a:t>이라면 </a:t>
              </a:r>
              <a:r>
                <a:rPr lang="en-US" altLang="ko-KR" dirty="0"/>
                <a:t>“</a:t>
              </a:r>
              <a:r>
                <a:rPr lang="ko-KR" altLang="en-US" dirty="0"/>
                <a:t>선택한 기기와 연결을 할 수 </a:t>
              </a:r>
              <a:endParaRPr lang="en-US" altLang="ko-KR" dirty="0"/>
            </a:p>
            <a:p>
              <a:r>
                <a:rPr lang="ko-KR" altLang="en-US" dirty="0"/>
                <a:t>없습니다</a:t>
              </a:r>
              <a:r>
                <a:rPr lang="en-US" altLang="ko-KR" dirty="0"/>
                <a:t>. </a:t>
              </a:r>
              <a:r>
                <a:rPr lang="ko-KR" altLang="en-US" dirty="0"/>
                <a:t>기기가 켜져 있는지 확인하세요</a:t>
              </a:r>
              <a:r>
                <a:rPr lang="en-US" altLang="ko-KR" dirty="0"/>
                <a:t>”</a:t>
              </a:r>
              <a:r>
                <a:rPr lang="ko-KR" altLang="en-US" dirty="0"/>
                <a:t>를 출력한다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3C909-3200-45D0-8679-10C72FE43C59}"/>
                </a:ext>
              </a:extLst>
            </p:cNvPr>
            <p:cNvSpPr txBox="1"/>
            <p:nvPr/>
          </p:nvSpPr>
          <p:spPr>
            <a:xfrm>
              <a:off x="5669249" y="276180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DD63A5-FD70-4264-AC1A-054CCEB8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3" y="1114424"/>
            <a:ext cx="5024579" cy="53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(4) </a:t>
            </a:r>
            <a:r>
              <a:rPr lang="en-US" altLang="ko-KR" sz="2400" b="1" dirty="0" err="1"/>
              <a:t>Mit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Appinventor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AA9B5F-3593-4A71-9AAA-329C911FF21E}"/>
              </a:ext>
            </a:extLst>
          </p:cNvPr>
          <p:cNvGrpSpPr/>
          <p:nvPr/>
        </p:nvGrpSpPr>
        <p:grpSpPr>
          <a:xfrm>
            <a:off x="5511442" y="1070867"/>
            <a:ext cx="6609502" cy="3950482"/>
            <a:chOff x="5511442" y="1070867"/>
            <a:chExt cx="6609502" cy="395048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7D9341A-B621-48EA-95EC-095AB9089F07}"/>
                </a:ext>
              </a:extLst>
            </p:cNvPr>
            <p:cNvGrpSpPr/>
            <p:nvPr/>
          </p:nvGrpSpPr>
          <p:grpSpPr>
            <a:xfrm>
              <a:off x="5511442" y="1070867"/>
              <a:ext cx="5825634" cy="2034054"/>
              <a:chOff x="5511442" y="1070867"/>
              <a:chExt cx="5825634" cy="20340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870B5A-5A00-41C0-BE23-7CA48C905774}"/>
                  </a:ext>
                </a:extLst>
              </p:cNvPr>
              <p:cNvSpPr txBox="1"/>
              <p:nvPr/>
            </p:nvSpPr>
            <p:spPr>
              <a:xfrm>
                <a:off x="5629192" y="1070867"/>
                <a:ext cx="162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함수 만들기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F7395-329A-4E10-BA33-863B4825FFC3}"/>
                  </a:ext>
                </a:extLst>
              </p:cNvPr>
              <p:cNvSpPr txBox="1"/>
              <p:nvPr/>
            </p:nvSpPr>
            <p:spPr>
              <a:xfrm>
                <a:off x="5529468" y="1724816"/>
                <a:ext cx="5304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화면출력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레이블수신정보 내용을 텍스트로 표시</a:t>
                </a:r>
                <a:r>
                  <a:rPr lang="en-US" altLang="ko-KR" dirty="0"/>
                  <a:t>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C98307-8C60-4F2D-B5C1-952F88D23428}"/>
                  </a:ext>
                </a:extLst>
              </p:cNvPr>
              <p:cNvSpPr txBox="1"/>
              <p:nvPr/>
            </p:nvSpPr>
            <p:spPr>
              <a:xfrm>
                <a:off x="5511442" y="2458590"/>
                <a:ext cx="58256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 </a:t>
                </a:r>
                <a:r>
                  <a:rPr lang="ko-KR" altLang="en-US" dirty="0"/>
                  <a:t>연결됨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버튼전송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목록선택 블루투스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시계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버튼 연결</a:t>
                </a:r>
                <a:endParaRPr lang="en-US" altLang="ko-KR" dirty="0"/>
              </a:p>
              <a:p>
                <a:r>
                  <a:rPr lang="ko-KR" altLang="en-US" dirty="0"/>
                  <a:t>끊기를 각각 가져옴</a:t>
                </a:r>
                <a:endParaRPr lang="en-US" altLang="ko-K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83575-6EA8-4D7E-BC69-5D6571F4130B}"/>
                </a:ext>
              </a:extLst>
            </p:cNvPr>
            <p:cNvSpPr txBox="1"/>
            <p:nvPr/>
          </p:nvSpPr>
          <p:spPr>
            <a:xfrm>
              <a:off x="5545105" y="4652017"/>
              <a:ext cx="6575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 </a:t>
              </a:r>
              <a:r>
                <a:rPr lang="ko-KR" altLang="en-US" dirty="0"/>
                <a:t>전송하기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 클라이언트</a:t>
              </a:r>
              <a:r>
                <a:rPr lang="en-US" altLang="ko-KR" dirty="0"/>
                <a:t>1</a:t>
              </a:r>
              <a:r>
                <a:rPr lang="ko-KR" altLang="en-US" dirty="0"/>
                <a:t>에서 가져온 텍스트를 보내기</a:t>
              </a:r>
              <a:endParaRPr lang="en-US" altLang="ko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DAFFF8-68CA-49FA-AF87-AA1F0F939BFF}"/>
                </a:ext>
              </a:extLst>
            </p:cNvPr>
            <p:cNvSpPr txBox="1"/>
            <p:nvPr/>
          </p:nvSpPr>
          <p:spPr>
            <a:xfrm>
              <a:off x="5511442" y="3409350"/>
              <a:ext cx="66095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/>
                <a:t>연결 끊기 </a:t>
              </a:r>
              <a:r>
                <a:rPr lang="en-US" altLang="ko-KR" dirty="0"/>
                <a:t>: </a:t>
              </a:r>
              <a:r>
                <a:rPr lang="ko-KR" altLang="en-US" dirty="0"/>
                <a:t>블루투스의 연결을 끊고</a:t>
              </a:r>
              <a:r>
                <a:rPr lang="en-US" altLang="ko-KR" dirty="0"/>
                <a:t>, </a:t>
              </a:r>
              <a:r>
                <a:rPr lang="ko-KR" altLang="en-US" dirty="0"/>
                <a:t>함수 연결됨을 사용하지 </a:t>
              </a:r>
              <a:endParaRPr lang="en-US" altLang="ko-KR" dirty="0"/>
            </a:p>
            <a:p>
              <a:r>
                <a:rPr lang="ko-KR" altLang="en-US" dirty="0"/>
                <a:t>않음</a:t>
              </a:r>
              <a:r>
                <a:rPr lang="en-US" altLang="ko-KR" dirty="0"/>
                <a:t>. </a:t>
              </a:r>
              <a:r>
                <a:rPr lang="ko-KR" altLang="en-US" dirty="0"/>
                <a:t>레이블 수신정보의 표시를 공란으로 설정</a:t>
              </a:r>
              <a:r>
                <a:rPr lang="en-US" altLang="ko-KR" dirty="0"/>
                <a:t>. 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5AD87F0-1BD8-4D76-AB8D-20D23158D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2" y="1364902"/>
            <a:ext cx="4125686" cy="48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C512678-6561-4D5F-B5B7-FDB9A83A25EA}"/>
              </a:ext>
            </a:extLst>
          </p:cNvPr>
          <p:cNvSpPr txBox="1"/>
          <p:nvPr/>
        </p:nvSpPr>
        <p:spPr>
          <a:xfrm>
            <a:off x="6903374" y="1495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거리가 </a:t>
            </a:r>
            <a:r>
              <a:rPr lang="en-US" altLang="ko-KR" dirty="0"/>
              <a:t>10cm </a:t>
            </a:r>
            <a:r>
              <a:rPr lang="ko-KR" altLang="en-US" dirty="0"/>
              <a:t>미만 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87FD4-9A60-45C2-9D6F-5446B07C5868}"/>
              </a:ext>
            </a:extLst>
          </p:cNvPr>
          <p:cNvSpPr txBox="1"/>
          <p:nvPr/>
        </p:nvSpPr>
        <p:spPr>
          <a:xfrm>
            <a:off x="472149" y="50858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713C5-B857-4F24-BB36-37E9A24BCCCA}"/>
              </a:ext>
            </a:extLst>
          </p:cNvPr>
          <p:cNvSpPr txBox="1"/>
          <p:nvPr/>
        </p:nvSpPr>
        <p:spPr>
          <a:xfrm>
            <a:off x="624549" y="1648069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거리가 </a:t>
            </a:r>
            <a:r>
              <a:rPr lang="en-US" altLang="ko-KR" dirty="0"/>
              <a:t>10cm </a:t>
            </a:r>
            <a:r>
              <a:rPr lang="ko-KR" altLang="en-US" dirty="0"/>
              <a:t>이상 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E697A-3ECD-41DF-9F91-6EB0AD87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49" y="2181224"/>
            <a:ext cx="2411067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495014-44F1-4EA1-90FC-763EA1B5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374" y="2211583"/>
            <a:ext cx="2474178" cy="676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4142BA-036E-49ED-9FD8-46DF6C69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556286" y="3126100"/>
            <a:ext cx="2479330" cy="2617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824D2-6363-4819-8A16-041FA3365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2" r="-1382" b="50000"/>
          <a:stretch/>
        </p:blipFill>
        <p:spPr>
          <a:xfrm>
            <a:off x="6930797" y="3234441"/>
            <a:ext cx="2614665" cy="2760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1B537B-AA72-45E5-879B-943FC7A7C6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999" b="18542"/>
          <a:stretch/>
        </p:blipFill>
        <p:spPr>
          <a:xfrm>
            <a:off x="3301365" y="3294469"/>
            <a:ext cx="2747963" cy="1702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5A4F84-1A2A-49FF-A0A7-0105C4DD3C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417" b="25625"/>
          <a:stretch/>
        </p:blipFill>
        <p:spPr>
          <a:xfrm>
            <a:off x="9648773" y="3234441"/>
            <a:ext cx="2352728" cy="15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3998-8586-4B38-908A-57DAE486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D75F8-9BE9-481F-BBAA-A7A088C1E71A}"/>
              </a:ext>
            </a:extLst>
          </p:cNvPr>
          <p:cNvSpPr txBox="1"/>
          <p:nvPr/>
        </p:nvSpPr>
        <p:spPr>
          <a:xfrm>
            <a:off x="838200" y="450204"/>
            <a:ext cx="41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(5) </a:t>
            </a:r>
            <a:r>
              <a:rPr lang="ko-KR" altLang="en-US" sz="2400" b="1" dirty="0"/>
              <a:t>작동 확인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동영상 </a:t>
            </a:r>
          </a:p>
        </p:txBody>
      </p:sp>
      <p:pic>
        <p:nvPicPr>
          <p:cNvPr id="2" name="KakaoTalk_20200611_113917000">
            <a:hlinkClick r:id="" action="ppaction://media"/>
            <a:extLst>
              <a:ext uri="{FF2B5EF4-FFF2-40B4-BE49-F238E27FC236}">
                <a16:creationId xmlns:a16="http://schemas.microsoft.com/office/drawing/2014/main" id="{0C6F233A-5F59-47A2-80CC-2FDA76540D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013" y="1090247"/>
            <a:ext cx="9017543" cy="5069132"/>
          </a:xfrm>
        </p:spPr>
      </p:pic>
    </p:spTree>
    <p:extLst>
      <p:ext uri="{BB962C8B-B14F-4D97-AF65-F5344CB8AC3E}">
        <p14:creationId xmlns:p14="http://schemas.microsoft.com/office/powerpoint/2010/main" val="199531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575475" y="423938"/>
            <a:ext cx="241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○ </a:t>
            </a:r>
            <a:r>
              <a:rPr lang="en-US" altLang="ko-KR" sz="2400" b="1" dirty="0"/>
              <a:t>LCD </a:t>
            </a:r>
            <a:r>
              <a:rPr lang="ko-KR" altLang="en-US" sz="2400" b="1" dirty="0"/>
              <a:t>구성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76E3B-E1EF-4D3B-A565-207615C789CE}"/>
              </a:ext>
            </a:extLst>
          </p:cNvPr>
          <p:cNvSpPr txBox="1"/>
          <p:nvPr/>
        </p:nvSpPr>
        <p:spPr>
          <a:xfrm>
            <a:off x="447481" y="885603"/>
            <a:ext cx="1162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필요한 준비물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I2C_LCD, </a:t>
            </a:r>
            <a:r>
              <a:rPr lang="ko-KR" altLang="en-US" dirty="0"/>
              <a:t>거리감지 센서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연결선</a:t>
            </a:r>
            <a:r>
              <a:rPr lang="en-US" altLang="ko-KR" dirty="0"/>
              <a:t>,  </a:t>
            </a:r>
            <a:r>
              <a:rPr lang="ko-KR" altLang="en-US" dirty="0"/>
              <a:t>블루투스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E988-A3CA-4B9B-BBBB-BAEA18738D65}"/>
              </a:ext>
            </a:extLst>
          </p:cNvPr>
          <p:cNvSpPr txBox="1"/>
          <p:nvPr/>
        </p:nvSpPr>
        <p:spPr>
          <a:xfrm>
            <a:off x="575475" y="1583415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구성계획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(1) </a:t>
            </a:r>
            <a:r>
              <a:rPr lang="ko-KR" altLang="en-US" dirty="0"/>
              <a:t>준비물 및 동작의 원리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	(2) </a:t>
            </a:r>
            <a:r>
              <a:rPr lang="ko-KR" altLang="en-US" dirty="0"/>
              <a:t>물리적 연결 </a:t>
            </a:r>
            <a:r>
              <a:rPr lang="en-US" altLang="ko-KR" dirty="0"/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AF8C5-F820-4F7A-8D0D-5340D4F1FA70}"/>
              </a:ext>
            </a:extLst>
          </p:cNvPr>
          <p:cNvSpPr txBox="1"/>
          <p:nvPr/>
        </p:nvSpPr>
        <p:spPr>
          <a:xfrm>
            <a:off x="1036776" y="3244334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 err="1"/>
              <a:t>아두이노</a:t>
            </a:r>
            <a:r>
              <a:rPr lang="ko-KR" altLang="en-US" dirty="0"/>
              <a:t>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84CA-0BFB-45FD-963D-C5B3E7585AFC}"/>
              </a:ext>
            </a:extLst>
          </p:cNvPr>
          <p:cNvSpPr txBox="1"/>
          <p:nvPr/>
        </p:nvSpPr>
        <p:spPr>
          <a:xfrm>
            <a:off x="1036776" y="3859145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(4) </a:t>
            </a:r>
            <a:r>
              <a:rPr lang="en-US" altLang="ko-KR" dirty="0" err="1"/>
              <a:t>Mit</a:t>
            </a:r>
            <a:r>
              <a:rPr lang="en-US" altLang="ko-KR" dirty="0"/>
              <a:t> </a:t>
            </a:r>
            <a:r>
              <a:rPr lang="en-US" altLang="ko-KR" dirty="0" err="1"/>
              <a:t>Appinventor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07C96-DC07-467A-942F-75A0D82D92D7}"/>
              </a:ext>
            </a:extLst>
          </p:cNvPr>
          <p:cNvSpPr txBox="1"/>
          <p:nvPr/>
        </p:nvSpPr>
        <p:spPr>
          <a:xfrm>
            <a:off x="1046234" y="447395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작동 확인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E924E7-0F2C-4AF9-85AF-0C8BE887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동작의 원리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190506" y="1370312"/>
            <a:ext cx="71545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  </a:t>
            </a:r>
            <a:r>
              <a:rPr lang="ko-KR" altLang="en-US" dirty="0"/>
              <a:t>블루투스</a:t>
            </a:r>
            <a:r>
              <a:rPr lang="en-US" altLang="ko-KR" dirty="0"/>
              <a:t>,</a:t>
            </a:r>
            <a:r>
              <a:rPr lang="ko-KR" altLang="en-US" dirty="0"/>
              <a:t> 감지센서</a:t>
            </a:r>
            <a:r>
              <a:rPr lang="en-US" altLang="ko-KR" dirty="0"/>
              <a:t>, i2x_lcd</a:t>
            </a:r>
            <a:r>
              <a:rPr lang="ko-KR" altLang="en-US" dirty="0"/>
              <a:t>를 연결한 </a:t>
            </a:r>
            <a:r>
              <a:rPr lang="ko-KR" altLang="en-US" dirty="0" err="1"/>
              <a:t>아두이노를</a:t>
            </a:r>
            <a:r>
              <a:rPr lang="ko-KR" altLang="en-US" dirty="0"/>
              <a:t> 앱과 연동시킨다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/>
              <a:t>블루투스를 연결하면 레이블에 메시지가 나오고 연결이 완료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  </a:t>
            </a:r>
            <a:r>
              <a:rPr lang="ko-KR" altLang="en-US" dirty="0" err="1"/>
              <a:t>아두이노에</a:t>
            </a:r>
            <a:r>
              <a:rPr lang="ko-KR" altLang="en-US" dirty="0"/>
              <a:t> 연결된 거리 감지 센서에 손을 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거리 감지 센서로 측정된 값이  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모니터</a:t>
            </a:r>
            <a:r>
              <a:rPr lang="en-US" altLang="ko-KR" dirty="0"/>
              <a:t>,i2c_lcd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거리 감지 센서로 측정 된 거리는 블루투스를 통해 앱 </a:t>
            </a:r>
            <a:r>
              <a:rPr lang="ko-KR" altLang="en-US" dirty="0" err="1"/>
              <a:t>인벤터로</a:t>
            </a:r>
            <a:endParaRPr lang="en-US" altLang="ko-KR" dirty="0"/>
          </a:p>
          <a:p>
            <a:r>
              <a:rPr lang="ko-KR" altLang="en-US" dirty="0"/>
              <a:t>전송되며 레이블에 그 값이 출력된다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70C6A-6D7D-4E88-A7AC-866DCCDC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4" y="1201982"/>
            <a:ext cx="4600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383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I2C LCD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F4F06-4A8F-4498-8611-33273DC3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6" y="1263501"/>
            <a:ext cx="4305803" cy="212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FC952-3EA2-45F3-825D-0E5810F31622}"/>
              </a:ext>
            </a:extLst>
          </p:cNvPr>
          <p:cNvSpPr txBox="1"/>
          <p:nvPr/>
        </p:nvSpPr>
        <p:spPr>
          <a:xfrm>
            <a:off x="5283634" y="1263501"/>
            <a:ext cx="69083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LCD</a:t>
            </a:r>
            <a:r>
              <a:rPr lang="ko-KR" altLang="en-US" dirty="0"/>
              <a:t>는 </a:t>
            </a:r>
            <a:r>
              <a:rPr lang="en-US" altLang="ko-KR" dirty="0"/>
              <a:t>Liquid Crystal Display</a:t>
            </a:r>
            <a:r>
              <a:rPr lang="ko-KR" altLang="en-US" dirty="0"/>
              <a:t>의 약자로 액정표시장치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액정 </a:t>
            </a:r>
            <a:r>
              <a:rPr lang="en-US" altLang="ko-KR" dirty="0"/>
              <a:t>(Liquid Crystal)</a:t>
            </a:r>
            <a:r>
              <a:rPr lang="ko-KR" altLang="en-US" dirty="0"/>
              <a:t>이란 액체처럼 유체의 성질을 </a:t>
            </a:r>
            <a:endParaRPr lang="en-US" altLang="ko-KR" dirty="0"/>
          </a:p>
          <a:p>
            <a:r>
              <a:rPr lang="ko-KR" altLang="en-US" dirty="0"/>
              <a:t>가지면서 고체처럼 광학적 성질을 가지는 물</a:t>
            </a:r>
            <a:r>
              <a:rPr lang="en-US" altLang="ko-KR" dirty="0"/>
              <a:t>. </a:t>
            </a:r>
            <a:r>
              <a:rPr lang="ko-KR" altLang="en-US" dirty="0"/>
              <a:t>또한 액정은 </a:t>
            </a:r>
            <a:endParaRPr lang="en-US" altLang="ko-KR" dirty="0"/>
          </a:p>
          <a:p>
            <a:r>
              <a:rPr lang="ko-KR" altLang="en-US" dirty="0"/>
              <a:t>전기적 신호를 가해 원하는 방향으로 배열하여 빛을 투과</a:t>
            </a:r>
            <a:r>
              <a:rPr lang="en-US" altLang="ko-KR" dirty="0"/>
              <a:t>, </a:t>
            </a:r>
            <a:r>
              <a:rPr lang="ko-KR" altLang="en-US" dirty="0"/>
              <a:t>차단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/>
              <a:t> 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LCD</a:t>
            </a:r>
            <a:r>
              <a:rPr lang="ko-KR" altLang="en-US" dirty="0"/>
              <a:t>는 빛을 내는 </a:t>
            </a:r>
            <a:r>
              <a:rPr lang="ko-KR" altLang="en-US" dirty="0" err="1"/>
              <a:t>백라이트</a:t>
            </a:r>
            <a:r>
              <a:rPr lang="en-US" altLang="ko-KR" dirty="0"/>
              <a:t>, </a:t>
            </a:r>
            <a:r>
              <a:rPr lang="ko-KR" altLang="en-US" dirty="0" err="1"/>
              <a:t>백라이트에서</a:t>
            </a:r>
            <a:r>
              <a:rPr lang="ko-KR" altLang="en-US" dirty="0"/>
              <a:t> 나온 빛을 한 방향으로 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투과시키기</a:t>
            </a:r>
            <a:r>
              <a:rPr lang="ko-KR" altLang="en-US" dirty="0"/>
              <a:t> 위한 </a:t>
            </a:r>
            <a:r>
              <a:rPr lang="ko-KR" altLang="en-US" dirty="0" err="1"/>
              <a:t>편광판</a:t>
            </a:r>
            <a:r>
              <a:rPr lang="en-US" altLang="ko-KR" dirty="0"/>
              <a:t>, </a:t>
            </a:r>
            <a:r>
              <a:rPr lang="ko-KR" altLang="en-US" dirty="0"/>
              <a:t>각 픽셀에 대한 액정 배열을 조절하여</a:t>
            </a:r>
            <a:endParaRPr lang="en-US" altLang="ko-KR" dirty="0"/>
          </a:p>
          <a:p>
            <a:r>
              <a:rPr lang="ko-KR" altLang="en-US" dirty="0"/>
              <a:t> 투과하는 빛의 양을 제어하는 </a:t>
            </a:r>
            <a:r>
              <a:rPr lang="en-US" altLang="ko-KR" dirty="0"/>
              <a:t>TFT, </a:t>
            </a:r>
            <a:r>
              <a:rPr lang="ko-KR" altLang="en-US" dirty="0"/>
              <a:t>액정이 순서대로 위치하여 </a:t>
            </a:r>
            <a:endParaRPr lang="en-US" altLang="ko-KR" dirty="0"/>
          </a:p>
          <a:p>
            <a:r>
              <a:rPr lang="ko-KR" altLang="en-US" dirty="0"/>
              <a:t>구성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264893-64F6-42EE-9229-CC66F387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48" y="3767137"/>
            <a:ext cx="3129221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72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거리 감지 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91320-353B-410E-BEC5-213EB32B40A1}"/>
              </a:ext>
            </a:extLst>
          </p:cNvPr>
          <p:cNvSpPr txBox="1"/>
          <p:nvPr/>
        </p:nvSpPr>
        <p:spPr>
          <a:xfrm>
            <a:off x="4388854" y="1430522"/>
            <a:ext cx="77460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200" dirty="0"/>
              <a:t>2</a:t>
            </a:r>
            <a:r>
              <a:rPr lang="ko-KR" altLang="en-US" sz="2200" dirty="0"/>
              <a:t>개의 스피커 중 한 쪽은 초음파를 발생시키고 다른 한 쪽은 </a:t>
            </a:r>
            <a:endParaRPr lang="en-US" altLang="ko-KR" sz="2200" dirty="0"/>
          </a:p>
          <a:p>
            <a:r>
              <a:rPr lang="ko-KR" altLang="en-US" sz="2200" dirty="0"/>
              <a:t>물체에 반사되는</a:t>
            </a:r>
            <a:r>
              <a:rPr lang="en-US" altLang="ko-KR" sz="2200" dirty="0"/>
              <a:t> </a:t>
            </a:r>
            <a:r>
              <a:rPr lang="ko-KR" altLang="en-US" sz="2200" dirty="0"/>
              <a:t>초음파를 감지하는 역할을 한다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endParaRPr lang="ko-KR" altLang="en-US" sz="2200" dirty="0"/>
          </a:p>
          <a:p>
            <a:r>
              <a:rPr lang="en-US" altLang="ko-KR" sz="2200" dirty="0"/>
              <a:t>-  </a:t>
            </a:r>
            <a:r>
              <a:rPr lang="ko-KR" altLang="en-US" sz="2200" dirty="0"/>
              <a:t>위의 단자에서 </a:t>
            </a:r>
            <a:r>
              <a:rPr lang="en-US" altLang="ko-KR" sz="2200" dirty="0"/>
              <a:t>Trig </a:t>
            </a:r>
            <a:r>
              <a:rPr lang="ko-KR" altLang="en-US" sz="2200" dirty="0"/>
              <a:t>가 초음파를 발생하는 신호이며</a:t>
            </a:r>
            <a:r>
              <a:rPr lang="en-US" altLang="ko-KR" sz="2200" dirty="0"/>
              <a:t>, </a:t>
            </a:r>
          </a:p>
          <a:p>
            <a:r>
              <a:rPr lang="en-US" altLang="ko-KR" sz="2200" dirty="0"/>
              <a:t>Echo</a:t>
            </a:r>
            <a:r>
              <a:rPr lang="ko-KR" altLang="en-US" sz="2200" dirty="0"/>
              <a:t>가 반사되어 오는 초음파를 받는 역할을 한다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0565-876B-48D2-8772-6BEC070A800A}"/>
              </a:ext>
            </a:extLst>
          </p:cNvPr>
          <p:cNvSpPr txBox="1"/>
          <p:nvPr/>
        </p:nvSpPr>
        <p:spPr>
          <a:xfrm>
            <a:off x="4030791" y="4105549"/>
            <a:ext cx="816120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200" dirty="0"/>
              <a:t>초음파의 속도는 </a:t>
            </a:r>
            <a:r>
              <a:rPr lang="en-US" altLang="ko-KR" sz="2200" dirty="0"/>
              <a:t>340m/s </a:t>
            </a:r>
            <a:r>
              <a:rPr lang="ko-KR" altLang="en-US" sz="2200" dirty="0"/>
              <a:t>이다</a:t>
            </a:r>
            <a:r>
              <a:rPr lang="en-US" altLang="ko-KR" sz="2200" dirty="0"/>
              <a:t>.(</a:t>
            </a:r>
            <a:r>
              <a:rPr lang="ko-KR" altLang="en-US" sz="2200" dirty="0"/>
              <a:t>일반적인 소리의 속도와 같다</a:t>
            </a:r>
            <a:r>
              <a:rPr lang="en-US" altLang="ko-KR" sz="2200" dirty="0"/>
              <a:t>.)</a:t>
            </a:r>
          </a:p>
          <a:p>
            <a:r>
              <a:rPr lang="en-US" altLang="ko-KR" sz="2200" dirty="0"/>
              <a:t> </a:t>
            </a:r>
            <a:r>
              <a:rPr lang="ko-KR" altLang="en-US" sz="2200" dirty="0"/>
              <a:t>시작 시 </a:t>
            </a:r>
            <a:r>
              <a:rPr lang="en-US" altLang="ko-KR" sz="2200" dirty="0"/>
              <a:t> </a:t>
            </a:r>
            <a:r>
              <a:rPr lang="ko-KR" altLang="en-US" sz="2200" dirty="0"/>
              <a:t>초음파가 발생되어 대상물체에 부딪히게 되면 반사되어 </a:t>
            </a:r>
            <a:endParaRPr lang="en-US" altLang="ko-KR" sz="2200" dirty="0"/>
          </a:p>
          <a:p>
            <a:r>
              <a:rPr lang="ko-KR" altLang="en-US" sz="2200" dirty="0"/>
              <a:t>돌아오게 된다</a:t>
            </a:r>
            <a:r>
              <a:rPr lang="en-US" altLang="ko-KR" sz="2200" dirty="0"/>
              <a:t>. </a:t>
            </a:r>
            <a:r>
              <a:rPr lang="ko-KR" altLang="en-US" sz="2200" dirty="0"/>
              <a:t>이의 시간차를 계산하면 거리를 계산할 수 있다</a:t>
            </a:r>
            <a:r>
              <a:rPr lang="en-US" altLang="ko-KR" sz="2200" dirty="0"/>
              <a:t>. </a:t>
            </a:r>
          </a:p>
          <a:p>
            <a:endParaRPr lang="en-US" altLang="ko-KR" sz="2200" dirty="0"/>
          </a:p>
          <a:p>
            <a:r>
              <a:rPr lang="en-US" altLang="ko-KR" sz="2200" dirty="0"/>
              <a:t>- </a:t>
            </a:r>
            <a:r>
              <a:rPr lang="ko-KR" altLang="en-US" sz="2200" dirty="0"/>
              <a:t>거리 </a:t>
            </a:r>
            <a:r>
              <a:rPr lang="en-US" altLang="ko-KR" sz="2200" dirty="0"/>
              <a:t>= </a:t>
            </a:r>
            <a:r>
              <a:rPr lang="ko-KR" altLang="en-US" sz="2200" dirty="0"/>
              <a:t>시간</a:t>
            </a:r>
            <a:r>
              <a:rPr lang="en-US" altLang="ko-KR" sz="2200" dirty="0"/>
              <a:t>*0.034*2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3E29B9-3BA3-413A-91A6-30201049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4105549"/>
            <a:ext cx="3281363" cy="185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851625-3DA7-42FC-BA07-929C1D2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473"/>
            <a:ext cx="3124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8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793-7034-4407-ACCE-EFAF91E3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B991D-4C53-4021-B9B5-969E339F1072}"/>
              </a:ext>
            </a:extLst>
          </p:cNvPr>
          <p:cNvSpPr txBox="1"/>
          <p:nvPr/>
        </p:nvSpPr>
        <p:spPr>
          <a:xfrm>
            <a:off x="838200" y="450204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(1) </a:t>
            </a:r>
            <a:r>
              <a:rPr lang="ko-KR" altLang="en-US" sz="2400" b="1" dirty="0"/>
              <a:t>준비물의 원리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블루투스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3B49E-E30E-4916-B78C-172E7EA5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410" y="1483655"/>
            <a:ext cx="5198843" cy="432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5CDA15-F7C2-4D20-B9C5-695C7C73408F}"/>
              </a:ext>
            </a:extLst>
          </p:cNvPr>
          <p:cNvSpPr txBox="1"/>
          <p:nvPr/>
        </p:nvSpPr>
        <p:spPr>
          <a:xfrm>
            <a:off x="5460670" y="1047147"/>
            <a:ext cx="66784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블루투스 모듈 </a:t>
            </a:r>
            <a:r>
              <a:rPr lang="en-US" altLang="ko-KR" dirty="0"/>
              <a:t>HC-06 : </a:t>
            </a:r>
            <a:r>
              <a:rPr lang="ko-KR" altLang="en-US" dirty="0"/>
              <a:t>블루투스 기능이 없는 </a:t>
            </a:r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우노를</a:t>
            </a:r>
            <a:r>
              <a:rPr lang="en-US" altLang="ko-KR" dirty="0"/>
              <a:t> </a:t>
            </a:r>
            <a:r>
              <a:rPr lang="ko-KR" altLang="en-US" dirty="0"/>
              <a:t>블루투스 기능이 가능하게 만드는 모듈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HC-06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altLang="ko-KR" dirty="0"/>
              <a:t>RX - TX : </a:t>
            </a:r>
            <a:r>
              <a:rPr lang="ko-KR" altLang="en-US" dirty="0"/>
              <a:t> </a:t>
            </a:r>
            <a:r>
              <a:rPr lang="en-US" altLang="ko-KR" dirty="0"/>
              <a:t>HC- 06 RX (1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Tx(Analog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 </a:t>
            </a:r>
            <a:endParaRPr lang="en-US" altLang="ko-KR" dirty="0"/>
          </a:p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2)  TX -  RX : : </a:t>
            </a:r>
            <a:r>
              <a:rPr lang="ko-KR" altLang="en-US" dirty="0"/>
              <a:t> </a:t>
            </a:r>
            <a:r>
              <a:rPr lang="en-US" altLang="ko-KR" dirty="0"/>
              <a:t>HC- 06 TX 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Rx(Analog  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/>
            <a:r>
              <a:rPr lang="ko-KR" altLang="en-US" dirty="0"/>
              <a:t>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3)  GND – GND : HC-06 GND(3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marL="800100" lvl="1" indent="-342900">
              <a:buAutoNum type="arabicParenR"/>
            </a:pPr>
            <a:endParaRPr lang="en-US" altLang="ko-KR" dirty="0"/>
          </a:p>
          <a:p>
            <a:pPr lvl="1"/>
            <a:r>
              <a:rPr lang="en-US" altLang="ko-KR" dirty="0"/>
              <a:t>4)  </a:t>
            </a:r>
            <a:r>
              <a:rPr lang="en-US" altLang="ko-KR" dirty="0" err="1"/>
              <a:t>Vcc</a:t>
            </a:r>
            <a:r>
              <a:rPr lang="en-US" altLang="ko-KR" dirty="0"/>
              <a:t> – </a:t>
            </a:r>
            <a:r>
              <a:rPr lang="en-US" altLang="ko-KR" dirty="0" err="1"/>
              <a:t>Vcc</a:t>
            </a:r>
            <a:r>
              <a:rPr lang="en-US" altLang="ko-KR" dirty="0"/>
              <a:t> : HC-06 </a:t>
            </a:r>
            <a:r>
              <a:rPr lang="en-US" altLang="ko-KR" dirty="0" err="1"/>
              <a:t>Vcc</a:t>
            </a:r>
            <a:r>
              <a:rPr lang="en-US" altLang="ko-KR" dirty="0"/>
              <a:t>(4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핀과 </a:t>
            </a:r>
            <a:r>
              <a:rPr lang="ko-KR" altLang="en-US" dirty="0" err="1"/>
              <a:t>아두이노</a:t>
            </a:r>
            <a:r>
              <a:rPr lang="ko-KR" altLang="en-US" dirty="0"/>
              <a:t>  </a:t>
            </a:r>
            <a:r>
              <a:rPr lang="en-US" altLang="ko-KR" dirty="0" err="1"/>
              <a:t>Vcc</a:t>
            </a:r>
            <a:r>
              <a:rPr lang="ko-KR" altLang="en-US" dirty="0"/>
              <a:t>에 연결</a:t>
            </a:r>
          </a:p>
        </p:txBody>
      </p:sp>
    </p:spTree>
    <p:extLst>
      <p:ext uri="{BB962C8B-B14F-4D97-AF65-F5344CB8AC3E}">
        <p14:creationId xmlns:p14="http://schemas.microsoft.com/office/powerpoint/2010/main" val="381620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9FB6B-CFD9-4624-AF47-645D277B219F}"/>
              </a:ext>
            </a:extLst>
          </p:cNvPr>
          <p:cNvSpPr txBox="1"/>
          <p:nvPr/>
        </p:nvSpPr>
        <p:spPr>
          <a:xfrm>
            <a:off x="272215" y="209669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(2) </a:t>
            </a:r>
            <a:r>
              <a:rPr lang="ko-KR" altLang="en-US" sz="2400" b="1" dirty="0"/>
              <a:t>물리적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30909D-9E70-4A50-A3DE-4EABFB23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3C5F5-1518-42A0-84D5-7DC1BCD3C6A1}"/>
              </a:ext>
            </a:extLst>
          </p:cNvPr>
          <p:cNvSpPr txBox="1"/>
          <p:nvPr/>
        </p:nvSpPr>
        <p:spPr>
          <a:xfrm>
            <a:off x="454313" y="885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03A8-ADD4-4CB8-BFC9-6121A7EFED3F}"/>
              </a:ext>
            </a:extLst>
          </p:cNvPr>
          <p:cNvSpPr txBox="1"/>
          <p:nvPr/>
        </p:nvSpPr>
        <p:spPr>
          <a:xfrm>
            <a:off x="454313" y="1024102"/>
            <a:ext cx="277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 err="1"/>
              <a:t>브레드</a:t>
            </a:r>
            <a:r>
              <a:rPr lang="ko-KR" altLang="en-US" dirty="0"/>
              <a:t> 보드에 </a:t>
            </a:r>
            <a:r>
              <a:rPr lang="en-US" altLang="ko-KR" dirty="0"/>
              <a:t>LCD</a:t>
            </a:r>
            <a:r>
              <a:rPr lang="ko-KR" altLang="en-US" dirty="0"/>
              <a:t>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D63B-BDC0-42E2-AC52-BEFDB5F81320}"/>
              </a:ext>
            </a:extLst>
          </p:cNvPr>
          <p:cNvSpPr txBox="1"/>
          <p:nvPr/>
        </p:nvSpPr>
        <p:spPr>
          <a:xfrm>
            <a:off x="425284" y="2006638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아두이노</a:t>
            </a:r>
            <a:r>
              <a:rPr lang="ko-KR" altLang="en-US" dirty="0"/>
              <a:t> 보드와 연결선을 연결 후 </a:t>
            </a:r>
            <a:r>
              <a:rPr lang="en-US" altLang="ko-KR" dirty="0"/>
              <a:t>USB </a:t>
            </a:r>
            <a:r>
              <a:rPr lang="ko-KR" altLang="en-US" dirty="0"/>
              <a:t>포트로 컴퓨터 연결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7EC7-4D5B-418A-8F5C-28417B136AE1}"/>
              </a:ext>
            </a:extLst>
          </p:cNvPr>
          <p:cNvSpPr txBox="1"/>
          <p:nvPr/>
        </p:nvSpPr>
        <p:spPr>
          <a:xfrm>
            <a:off x="0" y="4020366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	d.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연결선을 이용해 </a:t>
            </a:r>
            <a:endParaRPr lang="en-US" altLang="ko-KR" dirty="0"/>
          </a:p>
          <a:p>
            <a:r>
              <a:rPr lang="en-US" altLang="ko-KR" dirty="0"/>
              <a:t>	LCD </a:t>
            </a:r>
            <a:r>
              <a:rPr lang="ko-KR" altLang="en-US" dirty="0"/>
              <a:t>값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10A93-92C1-4A1B-948D-07D204745374}"/>
              </a:ext>
            </a:extLst>
          </p:cNvPr>
          <p:cNvSpPr txBox="1"/>
          <p:nvPr/>
        </p:nvSpPr>
        <p:spPr>
          <a:xfrm>
            <a:off x="425284" y="308150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블루투스와 </a:t>
            </a:r>
            <a:r>
              <a:rPr lang="ko-KR" altLang="en-US" dirty="0" err="1"/>
              <a:t>아두이노</a:t>
            </a:r>
            <a:r>
              <a:rPr lang="ko-KR" altLang="en-US" dirty="0"/>
              <a:t> 보드 연결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541EC-DECD-4719-B6C2-48F2B81A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31" y="209669"/>
            <a:ext cx="4091185" cy="58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2BAFA-6654-4EBD-8C0D-878FBC6B0570}"/>
              </a:ext>
            </a:extLst>
          </p:cNvPr>
          <p:cNvSpPr txBox="1"/>
          <p:nvPr/>
        </p:nvSpPr>
        <p:spPr>
          <a:xfrm>
            <a:off x="838200" y="959346"/>
            <a:ext cx="439030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#include &lt;LiquidCrystal_I2C.h&gt;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SoftwareSerial.h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Wire.h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LiquidCrystal_I2C </a:t>
            </a:r>
            <a:r>
              <a:rPr lang="en-US" altLang="ko-KR" sz="2400" dirty="0" err="1"/>
              <a:t>lcd</a:t>
            </a:r>
            <a:r>
              <a:rPr lang="en-US" altLang="ko-KR" sz="2400" dirty="0"/>
              <a:t>(0x27, 16, 2);</a:t>
            </a:r>
          </a:p>
          <a:p>
            <a:r>
              <a:rPr lang="en-US" altLang="ko-KR" sz="2400" dirty="0" err="1"/>
              <a:t>SoftwareSerial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mySerial</a:t>
            </a:r>
            <a:r>
              <a:rPr lang="en-US" altLang="ko-KR" sz="2400" dirty="0"/>
              <a:t>(2,3);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pin_ECHO</a:t>
            </a:r>
            <a:r>
              <a:rPr lang="en-US" altLang="ko-KR" sz="2400" dirty="0"/>
              <a:t> = 4;</a:t>
            </a:r>
          </a:p>
          <a:p>
            <a:r>
              <a:rPr lang="en-US" altLang="ko-KR" sz="2400" dirty="0"/>
              <a:t>int </a:t>
            </a:r>
            <a:r>
              <a:rPr lang="en-US" altLang="ko-KR" sz="2400" dirty="0" err="1"/>
              <a:t>pin_TRIG</a:t>
            </a:r>
            <a:r>
              <a:rPr lang="en-US" altLang="ko-KR" sz="2400" dirty="0"/>
              <a:t> = 5;</a:t>
            </a:r>
          </a:p>
          <a:p>
            <a:endParaRPr lang="en-US" altLang="ko-KR" sz="2400" dirty="0"/>
          </a:p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mySerial.begin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lcd.begin</a:t>
            </a:r>
            <a:r>
              <a:rPr lang="en-US" altLang="ko-KR" sz="2400" dirty="0"/>
              <a:t>(); </a:t>
            </a:r>
          </a:p>
          <a:p>
            <a:r>
              <a:rPr lang="en-US" altLang="ko-KR" sz="2400" dirty="0" err="1"/>
              <a:t>lcd.backlight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("Distance Measure");</a:t>
            </a:r>
          </a:p>
          <a:p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5F47D-F5C3-4DA5-828A-2A385EE3750D}"/>
              </a:ext>
            </a:extLst>
          </p:cNvPr>
          <p:cNvSpPr txBox="1"/>
          <p:nvPr/>
        </p:nvSpPr>
        <p:spPr>
          <a:xfrm>
            <a:off x="5498087" y="1182231"/>
            <a:ext cx="448411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//LCD </a:t>
            </a:r>
            <a:r>
              <a:rPr lang="ko-KR" altLang="en-US" sz="2200" dirty="0"/>
              <a:t>사용을 위한 라이브러리 추가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모드 라이브러리 추가</a:t>
            </a:r>
            <a:endParaRPr lang="en-US" altLang="ko-KR" sz="2200" dirty="0"/>
          </a:p>
          <a:p>
            <a:r>
              <a:rPr lang="en-US" altLang="ko-KR" sz="2200" dirty="0"/>
              <a:t>// LCD</a:t>
            </a:r>
            <a:r>
              <a:rPr lang="ko-KR" altLang="en-US" sz="2200" dirty="0"/>
              <a:t>사용을 위한 라이브러리 추가</a:t>
            </a:r>
            <a:endParaRPr lang="en-US" altLang="ko-KR" sz="2200" dirty="0"/>
          </a:p>
          <a:p>
            <a:r>
              <a:rPr lang="en-US" altLang="ko-KR" sz="2200" dirty="0"/>
              <a:t>//  I2C_LCD</a:t>
            </a:r>
            <a:r>
              <a:rPr lang="ko-KR" altLang="en-US" sz="2200" dirty="0"/>
              <a:t>의 </a:t>
            </a:r>
            <a:r>
              <a:rPr lang="en-US" altLang="ko-KR" sz="2200" dirty="0"/>
              <a:t>I2C </a:t>
            </a:r>
            <a:r>
              <a:rPr lang="ko-KR" altLang="en-US" sz="2200" dirty="0"/>
              <a:t>주소</a:t>
            </a:r>
            <a:r>
              <a:rPr lang="en-US" altLang="ko-KR" sz="2200" dirty="0"/>
              <a:t>, </a:t>
            </a:r>
            <a:r>
              <a:rPr lang="ko-KR" altLang="en-US" sz="2200" dirty="0"/>
              <a:t>칸</a:t>
            </a:r>
            <a:r>
              <a:rPr lang="en-US" altLang="ko-KR" sz="2200" dirty="0"/>
              <a:t>,</a:t>
            </a:r>
            <a:r>
              <a:rPr lang="ko-KR" altLang="en-US" sz="2200" dirty="0"/>
              <a:t>열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</a:t>
            </a:r>
            <a:r>
              <a:rPr lang="en-US" altLang="ko-KR" sz="2200" dirty="0"/>
              <a:t>RX,TX </a:t>
            </a:r>
            <a:r>
              <a:rPr lang="ko-KR" altLang="en-US" sz="2200" dirty="0"/>
              <a:t>연결</a:t>
            </a:r>
            <a:endParaRPr lang="en-US" altLang="ko-KR" sz="2200" dirty="0"/>
          </a:p>
          <a:p>
            <a:r>
              <a:rPr lang="en-US" altLang="ko-KR" sz="2200" dirty="0"/>
              <a:t>// ECHO</a:t>
            </a:r>
            <a:r>
              <a:rPr lang="ko-KR" altLang="en-US" sz="2200" dirty="0"/>
              <a:t>핀 </a:t>
            </a:r>
            <a:r>
              <a:rPr lang="en-US" altLang="ko-KR" sz="2200" dirty="0"/>
              <a:t>4</a:t>
            </a:r>
            <a:r>
              <a:rPr lang="ko-KR" altLang="en-US" sz="2200" dirty="0"/>
              <a:t>번 사용</a:t>
            </a:r>
            <a:endParaRPr lang="en-US" altLang="ko-KR" sz="2200" dirty="0"/>
          </a:p>
          <a:p>
            <a:r>
              <a:rPr lang="en-US" altLang="ko-KR" sz="2200" dirty="0"/>
              <a:t>// TRIG</a:t>
            </a:r>
            <a:r>
              <a:rPr lang="ko-KR" altLang="en-US" sz="2200" dirty="0"/>
              <a:t>핀 </a:t>
            </a:r>
            <a:r>
              <a:rPr lang="en-US" altLang="ko-KR" sz="2200" dirty="0"/>
              <a:t>5</a:t>
            </a:r>
            <a:r>
              <a:rPr lang="ko-KR" altLang="en-US" sz="2200" dirty="0"/>
              <a:t>번 사용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</a:t>
            </a:r>
            <a:r>
              <a:rPr lang="ko-KR" altLang="en-US" sz="2200" dirty="0"/>
              <a:t>초기값 설정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 시리얼 속도 </a:t>
            </a:r>
            <a:r>
              <a:rPr lang="en-US" altLang="ko-KR" sz="2200" dirty="0"/>
              <a:t>9600bps</a:t>
            </a:r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값 초기화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뒷부분 라이트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en-US" altLang="ko-KR" sz="2200" dirty="0"/>
              <a:t> </a:t>
            </a:r>
            <a:r>
              <a:rPr lang="ko-KR" altLang="en-US" sz="2200" dirty="0"/>
              <a:t>출력 메시지</a:t>
            </a:r>
          </a:p>
        </p:txBody>
      </p:sp>
    </p:spTree>
    <p:extLst>
      <p:ext uri="{BB962C8B-B14F-4D97-AF65-F5344CB8AC3E}">
        <p14:creationId xmlns:p14="http://schemas.microsoft.com/office/powerpoint/2010/main" val="186956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AE495-AB3F-43C4-ACE6-DB623B4A92B7}"/>
              </a:ext>
            </a:extLst>
          </p:cNvPr>
          <p:cNvSpPr txBox="1"/>
          <p:nvPr/>
        </p:nvSpPr>
        <p:spPr>
          <a:xfrm>
            <a:off x="838200" y="450204"/>
            <a:ext cx="308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(3) </a:t>
            </a:r>
            <a:r>
              <a:rPr lang="ko-KR" altLang="en-US" sz="2400" b="1" dirty="0" err="1"/>
              <a:t>아두이노</a:t>
            </a:r>
            <a:r>
              <a:rPr lang="ko-KR" altLang="en-US" sz="2400" b="1" dirty="0"/>
              <a:t> 코딩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D37E9-AB9A-4242-A7F3-93320C93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8990E-5209-4C32-896E-AD11DDD3B3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17263E-B34D-4046-B836-F60539E87A13}"/>
              </a:ext>
            </a:extLst>
          </p:cNvPr>
          <p:cNvSpPr txBox="1"/>
          <p:nvPr/>
        </p:nvSpPr>
        <p:spPr>
          <a:xfrm>
            <a:off x="838200" y="906601"/>
            <a:ext cx="392767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pin_ECHO</a:t>
            </a:r>
            <a:r>
              <a:rPr lang="en-US" altLang="ko-KR" sz="2400" dirty="0"/>
              <a:t>, INPUT);</a:t>
            </a:r>
          </a:p>
          <a:p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pin_TRIG</a:t>
            </a:r>
            <a:r>
              <a:rPr lang="en-US" altLang="ko-KR" sz="2400" dirty="0"/>
              <a:t>, OUTPUT);</a:t>
            </a:r>
          </a:p>
          <a:p>
            <a:r>
              <a:rPr lang="en-US" altLang="ko-KR" sz="2400" dirty="0"/>
              <a:t>}</a:t>
            </a:r>
          </a:p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Serial.print</a:t>
            </a:r>
            <a:r>
              <a:rPr lang="en-US" altLang="ko-KR" sz="2400" dirty="0"/>
              <a:t>("Distance : ");</a:t>
            </a:r>
          </a:p>
          <a:p>
            <a:r>
              <a:rPr lang="en-US" altLang="ko-KR" sz="2400" dirty="0"/>
              <a:t>  int 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Dist_cm</a:t>
            </a:r>
            <a:r>
              <a:rPr lang="en-US" altLang="ko-KR" sz="2400" dirty="0"/>
              <a:t>();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Serial.println</a:t>
            </a:r>
            <a:r>
              <a:rPr lang="en-US" altLang="ko-KR" sz="2400" dirty="0"/>
              <a:t>("[cm]");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mySerial.print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(0,1);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                ");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(3,1);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dist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lcd.setCursor</a:t>
            </a:r>
            <a:r>
              <a:rPr lang="en-US" altLang="ko-KR" sz="2400" dirty="0"/>
              <a:t>(6,1);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lcd.print</a:t>
            </a:r>
            <a:r>
              <a:rPr lang="en-US" altLang="ko-KR" sz="2400" dirty="0"/>
              <a:t>("cm");</a:t>
            </a:r>
          </a:p>
          <a:p>
            <a:r>
              <a:rPr lang="en-US" altLang="ko-KR" sz="2400" dirty="0"/>
              <a:t>  delay(1000);          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35A8-C0BE-47A7-A363-B4949B1A7C22}"/>
              </a:ext>
            </a:extLst>
          </p:cNvPr>
          <p:cNvSpPr txBox="1"/>
          <p:nvPr/>
        </p:nvSpPr>
        <p:spPr>
          <a:xfrm>
            <a:off x="5679774" y="941664"/>
            <a:ext cx="5019323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// ECHO </a:t>
            </a:r>
            <a:r>
              <a:rPr lang="ko-KR" altLang="en-US" sz="2200" dirty="0"/>
              <a:t>핀 입력 사용</a:t>
            </a:r>
            <a:endParaRPr lang="en-US" altLang="ko-KR" sz="2200" dirty="0"/>
          </a:p>
          <a:p>
            <a:r>
              <a:rPr lang="en-US" altLang="ko-KR" sz="2200" dirty="0"/>
              <a:t>// TRIG </a:t>
            </a:r>
            <a:r>
              <a:rPr lang="ko-KR" altLang="en-US" sz="2200" dirty="0"/>
              <a:t>핀 출력 사용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무한 루프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메시지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변수에 함수 선언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</a:t>
            </a:r>
            <a:r>
              <a:rPr lang="en-US" altLang="ko-KR" sz="2200" dirty="0" err="1"/>
              <a:t>dist</a:t>
            </a:r>
            <a:r>
              <a:rPr lang="ko-KR" altLang="en-US" sz="2200" dirty="0"/>
              <a:t> 값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시리얼 모니터에 소괄호 안 내용 출력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블루투스로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값 전송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의 커서를 </a:t>
            </a:r>
            <a:r>
              <a:rPr lang="en-US" altLang="ko-KR" sz="2200" dirty="0"/>
              <a:t>0</a:t>
            </a:r>
            <a:r>
              <a:rPr lang="ko-KR" altLang="en-US" sz="2200" dirty="0"/>
              <a:t>번째 칸 </a:t>
            </a:r>
            <a:r>
              <a:rPr lang="en-US" altLang="ko-KR" sz="2200" dirty="0"/>
              <a:t>1</a:t>
            </a:r>
            <a:r>
              <a:rPr lang="ko-KR" altLang="en-US" sz="2200" dirty="0"/>
              <a:t>줄 </a:t>
            </a:r>
            <a:endParaRPr lang="en-US" altLang="ko-KR" sz="2200" dirty="0"/>
          </a:p>
          <a:p>
            <a:r>
              <a:rPr lang="en-US" altLang="ko-KR" sz="2200" dirty="0"/>
              <a:t>// 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에 소괄호 안의 값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의 커서를 </a:t>
            </a:r>
            <a:r>
              <a:rPr lang="en-US" altLang="ko-KR" sz="2200" dirty="0"/>
              <a:t>3</a:t>
            </a:r>
            <a:r>
              <a:rPr lang="ko-KR" altLang="en-US" sz="2200" dirty="0"/>
              <a:t>번째 칸 </a:t>
            </a:r>
            <a:r>
              <a:rPr lang="en-US" altLang="ko-KR" sz="2200" dirty="0"/>
              <a:t>1</a:t>
            </a:r>
            <a:r>
              <a:rPr lang="ko-KR" altLang="en-US" sz="2200" dirty="0"/>
              <a:t>줄 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에 </a:t>
            </a:r>
            <a:r>
              <a:rPr lang="en-US" altLang="ko-KR" sz="2200" dirty="0" err="1"/>
              <a:t>dist</a:t>
            </a:r>
            <a:r>
              <a:rPr lang="en-US" altLang="ko-KR" sz="2200" dirty="0"/>
              <a:t> </a:t>
            </a:r>
            <a:r>
              <a:rPr lang="ko-KR" altLang="en-US" sz="2200" dirty="0"/>
              <a:t>값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en-US" altLang="ko-KR" sz="2200" dirty="0" err="1"/>
              <a:t>lcd</a:t>
            </a:r>
            <a:r>
              <a:rPr lang="ko-KR" altLang="en-US" sz="2200" dirty="0"/>
              <a:t>의 커서를 </a:t>
            </a:r>
            <a:r>
              <a:rPr lang="en-US" altLang="ko-KR" sz="2200" dirty="0"/>
              <a:t>6</a:t>
            </a:r>
            <a:r>
              <a:rPr lang="ko-KR" altLang="en-US" sz="2200" dirty="0"/>
              <a:t>칸 </a:t>
            </a:r>
            <a:r>
              <a:rPr lang="en-US" altLang="ko-KR" sz="2200" dirty="0"/>
              <a:t>1</a:t>
            </a:r>
            <a:r>
              <a:rPr lang="ko-KR" altLang="en-US" sz="2200" dirty="0"/>
              <a:t>줄 </a:t>
            </a:r>
            <a:endParaRPr lang="en-US" altLang="ko-KR" sz="2200" dirty="0"/>
          </a:p>
          <a:p>
            <a:r>
              <a:rPr lang="en-US" altLang="ko-KR" sz="2200" dirty="0"/>
              <a:t>// CM</a:t>
            </a:r>
            <a:r>
              <a:rPr lang="ko-KR" altLang="en-US" sz="2200" dirty="0"/>
              <a:t> 출력</a:t>
            </a:r>
            <a:endParaRPr lang="en-US" altLang="ko-KR" sz="2200" dirty="0"/>
          </a:p>
          <a:p>
            <a:r>
              <a:rPr lang="en-US" altLang="ko-KR" sz="2200" dirty="0"/>
              <a:t>// </a:t>
            </a:r>
            <a:r>
              <a:rPr lang="ko-KR" altLang="en-US" sz="2200" dirty="0"/>
              <a:t>지연 </a:t>
            </a:r>
            <a:r>
              <a:rPr lang="en-US" altLang="ko-KR" sz="2200" dirty="0"/>
              <a:t>1</a:t>
            </a:r>
            <a:r>
              <a:rPr lang="ko-KR" altLang="en-US" sz="2200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17838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</TotalTime>
  <Words>1500</Words>
  <Application>Microsoft Office PowerPoint</Application>
  <PresentationFormat>와이드스크린</PresentationFormat>
  <Paragraphs>283</Paragraphs>
  <Slides>18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함초롬바탕</vt:lpstr>
      <vt:lpstr>Arial</vt:lpstr>
      <vt:lpstr>Calibri</vt:lpstr>
      <vt:lpstr>Calibri Light</vt:lpstr>
      <vt:lpstr>Office Theme</vt:lpstr>
      <vt:lpstr>1_Office Theme</vt:lpstr>
      <vt:lpstr>캡스톤 기초 설계 - 13주차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기초 설계 - 7주차 -</dc:title>
  <dc:creator>지수현</dc:creator>
  <cp:lastModifiedBy>wldmx@tong.dongyang.ac.kr</cp:lastModifiedBy>
  <cp:revision>131</cp:revision>
  <dcterms:created xsi:type="dcterms:W3CDTF">2020-04-29T03:31:44Z</dcterms:created>
  <dcterms:modified xsi:type="dcterms:W3CDTF">2020-06-11T02:40:23Z</dcterms:modified>
</cp:coreProperties>
</file>